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43" r:id="rId2"/>
    <p:sldId id="321" r:id="rId3"/>
    <p:sldId id="378" r:id="rId4"/>
    <p:sldId id="332" r:id="rId5"/>
    <p:sldId id="379" r:id="rId6"/>
    <p:sldId id="380" r:id="rId7"/>
    <p:sldId id="382" r:id="rId8"/>
    <p:sldId id="383" r:id="rId9"/>
    <p:sldId id="381" r:id="rId10"/>
    <p:sldId id="385" r:id="rId11"/>
    <p:sldId id="389" r:id="rId12"/>
    <p:sldId id="388" r:id="rId13"/>
    <p:sldId id="384" r:id="rId14"/>
    <p:sldId id="390" r:id="rId15"/>
    <p:sldId id="386" r:id="rId16"/>
    <p:sldId id="387" r:id="rId17"/>
    <p:sldId id="29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91"/>
    <p:restoredTop sz="95271"/>
  </p:normalViewPr>
  <p:slideViewPr>
    <p:cSldViewPr snapToGrid="0" snapToObjects="1">
      <p:cViewPr varScale="1">
        <p:scale>
          <a:sx n="111" d="100"/>
          <a:sy n="111" d="100"/>
        </p:scale>
        <p:origin x="91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4" d="100"/>
          <a:sy n="74" d="100"/>
        </p:scale>
        <p:origin x="352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5CEB68-988A-5D40-BC98-22A4AE3353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DED587-F2A0-CC46-9ED0-60008C28E2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BB203-597F-5041-A583-1CEE141B12CD}" type="datetimeFigureOut">
              <a:t>08-12-2022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1A02D-7130-2743-937C-8FA9C890A2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E7EE9-5175-764F-B0F0-B78B95E713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1678E-E000-9E4C-88BE-F250D938511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7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F3C75-D912-4F42-A0AB-2949C925A0C7}" type="datetimeFigureOut">
              <a:t>08-12-2022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64839-C8F7-AD4D-83F4-721BAC698BB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21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149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D1BE59-9E92-F34D-BF62-FAF5B3BED347}"/>
              </a:ext>
            </a:extLst>
          </p:cNvPr>
          <p:cNvSpPr/>
          <p:nvPr userDrawn="1"/>
        </p:nvSpPr>
        <p:spPr>
          <a:xfrm>
            <a:off x="1524000" y="1524000"/>
            <a:ext cx="9144000" cy="381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8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33C6259C-577E-0043-83D7-A0A2DE69E8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524000"/>
            <a:ext cx="9144000" cy="3810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98925B60-0336-A84A-B4E0-52B31D5BB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76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33C6259C-577E-0043-83D7-A0A2DE69E8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0346" y="0"/>
            <a:ext cx="4051307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73E748-E15B-EF41-913F-9F32BAD0A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13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F9E66DD-DA2C-8141-A766-2FA0E4B2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D3952A5-4BAC-7C42-94E4-C4560F2046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16581" y="578049"/>
            <a:ext cx="6875417" cy="321017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8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7DA1A4E-80FC-A44A-AD2C-E4EF025C2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AF1390E-60E4-9C44-A248-81F3095689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269" y="1240971"/>
            <a:ext cx="3095897" cy="437605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DE4E6DDC-3F68-F041-8C87-B37E861BE5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88822" y="1240971"/>
            <a:ext cx="3095897" cy="437605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60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3347498B-F53F-6D47-A41A-E4FB309DFF4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5954" y="1280160"/>
            <a:ext cx="3277142" cy="557784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DE7C314-E6D6-924B-BFF2-5638FD5DE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14858" y="1280160"/>
            <a:ext cx="3277142" cy="557784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132FBEA-4488-A743-8F9E-3AA5B9BAE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1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8A7D9B-6879-EB45-AF45-611E1E1B0BE1}"/>
              </a:ext>
            </a:extLst>
          </p:cNvPr>
          <p:cNvSpPr/>
          <p:nvPr userDrawn="1"/>
        </p:nvSpPr>
        <p:spPr>
          <a:xfrm>
            <a:off x="0" y="0"/>
            <a:ext cx="416705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79FF5BE-AADA-5A4E-B199-5EA72608F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14FA5AA7-D63F-DB40-897D-6DC2B7D6DF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98616" y="2573382"/>
            <a:ext cx="4097383" cy="428461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0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DA029DF-0251-3E4B-9A5B-529A7540A1C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423851"/>
            <a:ext cx="8477794" cy="401029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2A87EBD-1648-CA48-9B5C-629A5BF79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33ED9D-4A47-A345-8C00-92388682FE84}"/>
              </a:ext>
            </a:extLst>
          </p:cNvPr>
          <p:cNvSpPr/>
          <p:nvPr userDrawn="1"/>
        </p:nvSpPr>
        <p:spPr>
          <a:xfrm>
            <a:off x="8477794" y="1423851"/>
            <a:ext cx="3714206" cy="40102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6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4D998FD-1B08-404D-BD4C-2B85A1B58EC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84617" y="0"/>
            <a:ext cx="790738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F8CDA18-9C6C-464A-9F1B-99780B977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3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4505E532-A7F8-8141-9127-2C76BD2FAC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126" y="2560319"/>
            <a:ext cx="4795669" cy="387969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035259F-16E0-AB43-9A6D-B800514A9D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14645" y="2560319"/>
            <a:ext cx="2662706" cy="387969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21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CF95A73-32D2-1746-AFA9-D637B293EF88}"/>
              </a:ext>
            </a:extLst>
          </p:cNvPr>
          <p:cNvSpPr/>
          <p:nvPr userDrawn="1"/>
        </p:nvSpPr>
        <p:spPr>
          <a:xfrm>
            <a:off x="0" y="0"/>
            <a:ext cx="604244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3F28FE81-215A-2348-8BEE-293AB90842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73289" y="0"/>
            <a:ext cx="3818711" cy="613954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50CE6F3-BEAD-1242-8656-170ED30071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31471" y="13353"/>
            <a:ext cx="2410973" cy="34423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B72897A3-7644-8643-A532-1A0EB2CAF9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31471" y="3469056"/>
            <a:ext cx="2410973" cy="337559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4C6607BB-42E2-D447-AE04-F754E7C0446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44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8A9B314-F0C8-3D43-85B0-7CCFF55856E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95248783-145E-1947-9F7C-2511D87D4AA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43103" y="518189"/>
            <a:ext cx="2037806" cy="184316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0B772802-B986-3940-A145-3D24513E0C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43102" y="2507417"/>
            <a:ext cx="2037806" cy="184316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D2302B44-47E4-0D40-ACEF-BB1DA52299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43101" y="4496645"/>
            <a:ext cx="2037806" cy="184316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1157AB-2B5F-DA41-9C33-50D07CC86686}"/>
              </a:ext>
            </a:extLst>
          </p:cNvPr>
          <p:cNvSpPr/>
          <p:nvPr userDrawn="1"/>
        </p:nvSpPr>
        <p:spPr>
          <a:xfrm>
            <a:off x="0" y="2507417"/>
            <a:ext cx="4143101" cy="18431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00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BDD2D4A-3B2A-AE44-8255-A59B7C9CF1F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BAB7B53F-1D1A-0D4A-8F05-D01BDFB800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9247" y="1293223"/>
            <a:ext cx="3033849" cy="427154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4E27280-2155-5649-98A6-8551270159D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07642" y="3429000"/>
            <a:ext cx="3033849" cy="3429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59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A04CB4-059D-2248-8CE3-0BAC250CC3F2}"/>
              </a:ext>
            </a:extLst>
          </p:cNvPr>
          <p:cNvSpPr/>
          <p:nvPr userDrawn="1"/>
        </p:nvSpPr>
        <p:spPr>
          <a:xfrm>
            <a:off x="8838604" y="794655"/>
            <a:ext cx="2392192" cy="1580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C14870-EB27-8744-8402-3F549E003652}"/>
              </a:ext>
            </a:extLst>
          </p:cNvPr>
          <p:cNvSpPr/>
          <p:nvPr userDrawn="1"/>
        </p:nvSpPr>
        <p:spPr>
          <a:xfrm>
            <a:off x="8838603" y="2714898"/>
            <a:ext cx="2392192" cy="1580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ADC01A-016A-774B-AE3B-9E8F5A1BBCE7}"/>
              </a:ext>
            </a:extLst>
          </p:cNvPr>
          <p:cNvSpPr/>
          <p:nvPr userDrawn="1"/>
        </p:nvSpPr>
        <p:spPr>
          <a:xfrm>
            <a:off x="8838601" y="4635141"/>
            <a:ext cx="2392192" cy="1580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E491CE-ABE2-094E-A7CD-95F6C141C2F2}"/>
              </a:ext>
            </a:extLst>
          </p:cNvPr>
          <p:cNvSpPr/>
          <p:nvPr userDrawn="1"/>
        </p:nvSpPr>
        <p:spPr>
          <a:xfrm>
            <a:off x="5833533" y="794655"/>
            <a:ext cx="2392192" cy="1580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17156B-8343-B14D-810C-45DF1C641223}"/>
              </a:ext>
            </a:extLst>
          </p:cNvPr>
          <p:cNvSpPr/>
          <p:nvPr userDrawn="1"/>
        </p:nvSpPr>
        <p:spPr>
          <a:xfrm>
            <a:off x="5833532" y="2714898"/>
            <a:ext cx="2392192" cy="1580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37A638-18CE-F44D-BBC7-EE83C4DC029B}"/>
              </a:ext>
            </a:extLst>
          </p:cNvPr>
          <p:cNvSpPr/>
          <p:nvPr userDrawn="1"/>
        </p:nvSpPr>
        <p:spPr>
          <a:xfrm>
            <a:off x="5833530" y="4635141"/>
            <a:ext cx="2392192" cy="1580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854DC10-800C-EC42-AAB5-CD81B0CAF69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9EA54DDD-5362-304C-B784-2E2D910736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02877" y="625714"/>
            <a:ext cx="2392191" cy="159714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8085E10D-0789-0940-BAA2-7DC588D433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02877" y="2562497"/>
            <a:ext cx="2392191" cy="159714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6408D544-93CA-DE4F-B53D-69BB35A1BA4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02876" y="4474470"/>
            <a:ext cx="2392191" cy="159714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3E5959D8-608B-5247-A3AC-329C43499B0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607946" y="642254"/>
            <a:ext cx="2392191" cy="159714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0029F5BB-0A65-6E4F-84E7-528C228261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607946" y="2579037"/>
            <a:ext cx="2392191" cy="159714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2FF55318-3BEC-DC46-BC33-D482A37A09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607945" y="4491010"/>
            <a:ext cx="2392191" cy="159714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4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BD83EA9-B709-3D4A-B1DE-09DEA5B1702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5A997792-8916-3A4E-A61E-6836F8A6FF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9247" y="2312127"/>
            <a:ext cx="7658102" cy="339630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29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055B3E0-A7E9-5F47-8EA1-B844D75B4863}"/>
              </a:ext>
            </a:extLst>
          </p:cNvPr>
          <p:cNvSpPr/>
          <p:nvPr userDrawn="1"/>
        </p:nvSpPr>
        <p:spPr>
          <a:xfrm>
            <a:off x="0" y="0"/>
            <a:ext cx="549946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5CE357-CE71-DC42-B0B2-28B1921DB4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3D67DD4-0E43-3E45-9B0B-BB850A1DE0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70752" y="992777"/>
            <a:ext cx="2521132" cy="4807132"/>
          </a:xfrm>
          <a:custGeom>
            <a:avLst/>
            <a:gdLst>
              <a:gd name="connsiteX0" fmla="*/ 237314 w 2521132"/>
              <a:gd name="connsiteY0" fmla="*/ 0 h 4807132"/>
              <a:gd name="connsiteX1" fmla="*/ 2283818 w 2521132"/>
              <a:gd name="connsiteY1" fmla="*/ 0 h 4807132"/>
              <a:gd name="connsiteX2" fmla="*/ 2521132 w 2521132"/>
              <a:gd name="connsiteY2" fmla="*/ 237314 h 4807132"/>
              <a:gd name="connsiteX3" fmla="*/ 2521132 w 2521132"/>
              <a:gd name="connsiteY3" fmla="*/ 4569818 h 4807132"/>
              <a:gd name="connsiteX4" fmla="*/ 2283818 w 2521132"/>
              <a:gd name="connsiteY4" fmla="*/ 4807132 h 4807132"/>
              <a:gd name="connsiteX5" fmla="*/ 237314 w 2521132"/>
              <a:gd name="connsiteY5" fmla="*/ 4807132 h 4807132"/>
              <a:gd name="connsiteX6" fmla="*/ 0 w 2521132"/>
              <a:gd name="connsiteY6" fmla="*/ 4569818 h 4807132"/>
              <a:gd name="connsiteX7" fmla="*/ 0 w 2521132"/>
              <a:gd name="connsiteY7" fmla="*/ 237314 h 4807132"/>
              <a:gd name="connsiteX8" fmla="*/ 237314 w 2521132"/>
              <a:gd name="connsiteY8" fmla="*/ 0 h 4807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1132" h="4807132">
                <a:moveTo>
                  <a:pt x="237314" y="0"/>
                </a:moveTo>
                <a:lnTo>
                  <a:pt x="2283818" y="0"/>
                </a:lnTo>
                <a:cubicBezTo>
                  <a:pt x="2414883" y="0"/>
                  <a:pt x="2521132" y="106249"/>
                  <a:pt x="2521132" y="237314"/>
                </a:cubicBezTo>
                <a:lnTo>
                  <a:pt x="2521132" y="4569818"/>
                </a:lnTo>
                <a:cubicBezTo>
                  <a:pt x="2521132" y="4700883"/>
                  <a:pt x="2414883" y="4807132"/>
                  <a:pt x="2283818" y="4807132"/>
                </a:cubicBezTo>
                <a:lnTo>
                  <a:pt x="237314" y="4807132"/>
                </a:lnTo>
                <a:cubicBezTo>
                  <a:pt x="106249" y="4807132"/>
                  <a:pt x="0" y="4700883"/>
                  <a:pt x="0" y="4569818"/>
                </a:cubicBezTo>
                <a:lnTo>
                  <a:pt x="0" y="237314"/>
                </a:lnTo>
                <a:cubicBezTo>
                  <a:pt x="0" y="106249"/>
                  <a:pt x="106249" y="0"/>
                  <a:pt x="23731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68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16496B-CA18-6943-B1F8-FB00C4075E05}"/>
              </a:ext>
            </a:extLst>
          </p:cNvPr>
          <p:cNvSpPr/>
          <p:nvPr userDrawn="1"/>
        </p:nvSpPr>
        <p:spPr>
          <a:xfrm>
            <a:off x="4676503" y="966651"/>
            <a:ext cx="6548846" cy="49246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2F551BBA-659E-4A4C-8BE8-B2663660E69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6651" y="966650"/>
            <a:ext cx="3709852" cy="492469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41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B97ADA-DE35-1F42-9D5C-4CA9D8CBE46E}"/>
              </a:ext>
            </a:extLst>
          </p:cNvPr>
          <p:cNvSpPr/>
          <p:nvPr userDrawn="1"/>
        </p:nvSpPr>
        <p:spPr>
          <a:xfrm>
            <a:off x="3409406" y="0"/>
            <a:ext cx="878259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93D4C2-6F36-4549-851A-248CBEA2602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93475" y="1305294"/>
            <a:ext cx="2512034" cy="2512034"/>
          </a:xfrm>
          <a:custGeom>
            <a:avLst/>
            <a:gdLst>
              <a:gd name="connsiteX0" fmla="*/ 1256017 w 2512034"/>
              <a:gd name="connsiteY0" fmla="*/ 0 h 2512034"/>
              <a:gd name="connsiteX1" fmla="*/ 2512034 w 2512034"/>
              <a:gd name="connsiteY1" fmla="*/ 1256017 h 2512034"/>
              <a:gd name="connsiteX2" fmla="*/ 1256017 w 2512034"/>
              <a:gd name="connsiteY2" fmla="*/ 2512034 h 2512034"/>
              <a:gd name="connsiteX3" fmla="*/ 0 w 2512034"/>
              <a:gd name="connsiteY3" fmla="*/ 1256017 h 2512034"/>
              <a:gd name="connsiteX4" fmla="*/ 1256017 w 2512034"/>
              <a:gd name="connsiteY4" fmla="*/ 0 h 2512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2034" h="2512034">
                <a:moveTo>
                  <a:pt x="1256017" y="0"/>
                </a:moveTo>
                <a:cubicBezTo>
                  <a:pt x="1949696" y="0"/>
                  <a:pt x="2512034" y="562338"/>
                  <a:pt x="2512034" y="1256017"/>
                </a:cubicBezTo>
                <a:cubicBezTo>
                  <a:pt x="2512034" y="1949696"/>
                  <a:pt x="1949696" y="2512034"/>
                  <a:pt x="1256017" y="2512034"/>
                </a:cubicBezTo>
                <a:cubicBezTo>
                  <a:pt x="562338" y="2512034"/>
                  <a:pt x="0" y="1949696"/>
                  <a:pt x="0" y="1256017"/>
                </a:cubicBezTo>
                <a:cubicBezTo>
                  <a:pt x="0" y="562338"/>
                  <a:pt x="562338" y="0"/>
                  <a:pt x="125601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541893-9F32-F942-BD7F-A9B84B4C322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25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AC4BC2-396C-2B45-93F1-87CDB1A35F40}"/>
              </a:ext>
            </a:extLst>
          </p:cNvPr>
          <p:cNvSpPr/>
          <p:nvPr userDrawn="1"/>
        </p:nvSpPr>
        <p:spPr>
          <a:xfrm>
            <a:off x="5490756" y="0"/>
            <a:ext cx="373597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CB4F06C-41FD-2D41-B645-D6827C8B28A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60000" y="1051896"/>
            <a:ext cx="1898734" cy="1898733"/>
          </a:xfrm>
          <a:custGeom>
            <a:avLst/>
            <a:gdLst>
              <a:gd name="connsiteX0" fmla="*/ 1256017 w 2512034"/>
              <a:gd name="connsiteY0" fmla="*/ 0 h 2512034"/>
              <a:gd name="connsiteX1" fmla="*/ 2512034 w 2512034"/>
              <a:gd name="connsiteY1" fmla="*/ 1256017 h 2512034"/>
              <a:gd name="connsiteX2" fmla="*/ 1256017 w 2512034"/>
              <a:gd name="connsiteY2" fmla="*/ 2512034 h 2512034"/>
              <a:gd name="connsiteX3" fmla="*/ 0 w 2512034"/>
              <a:gd name="connsiteY3" fmla="*/ 1256017 h 2512034"/>
              <a:gd name="connsiteX4" fmla="*/ 1256017 w 2512034"/>
              <a:gd name="connsiteY4" fmla="*/ 0 h 2512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2034" h="2512034">
                <a:moveTo>
                  <a:pt x="1256017" y="0"/>
                </a:moveTo>
                <a:cubicBezTo>
                  <a:pt x="1949696" y="0"/>
                  <a:pt x="2512034" y="562338"/>
                  <a:pt x="2512034" y="1256017"/>
                </a:cubicBezTo>
                <a:cubicBezTo>
                  <a:pt x="2512034" y="1949696"/>
                  <a:pt x="1949696" y="2512034"/>
                  <a:pt x="1256017" y="2512034"/>
                </a:cubicBezTo>
                <a:cubicBezTo>
                  <a:pt x="562338" y="2512034"/>
                  <a:pt x="0" y="1949696"/>
                  <a:pt x="0" y="1256017"/>
                </a:cubicBezTo>
                <a:cubicBezTo>
                  <a:pt x="0" y="562338"/>
                  <a:pt x="562338" y="0"/>
                  <a:pt x="125601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9120E3-D031-4241-BF20-9A3CD0D171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60000" y="3907371"/>
            <a:ext cx="1898734" cy="1898733"/>
          </a:xfrm>
          <a:custGeom>
            <a:avLst/>
            <a:gdLst>
              <a:gd name="connsiteX0" fmla="*/ 1256017 w 2512034"/>
              <a:gd name="connsiteY0" fmla="*/ 0 h 2512034"/>
              <a:gd name="connsiteX1" fmla="*/ 2512034 w 2512034"/>
              <a:gd name="connsiteY1" fmla="*/ 1256017 h 2512034"/>
              <a:gd name="connsiteX2" fmla="*/ 1256017 w 2512034"/>
              <a:gd name="connsiteY2" fmla="*/ 2512034 h 2512034"/>
              <a:gd name="connsiteX3" fmla="*/ 0 w 2512034"/>
              <a:gd name="connsiteY3" fmla="*/ 1256017 h 2512034"/>
              <a:gd name="connsiteX4" fmla="*/ 1256017 w 2512034"/>
              <a:gd name="connsiteY4" fmla="*/ 0 h 2512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2034" h="2512034">
                <a:moveTo>
                  <a:pt x="1256017" y="0"/>
                </a:moveTo>
                <a:cubicBezTo>
                  <a:pt x="1949696" y="0"/>
                  <a:pt x="2512034" y="562338"/>
                  <a:pt x="2512034" y="1256017"/>
                </a:cubicBezTo>
                <a:cubicBezTo>
                  <a:pt x="2512034" y="1949696"/>
                  <a:pt x="1949696" y="2512034"/>
                  <a:pt x="1256017" y="2512034"/>
                </a:cubicBezTo>
                <a:cubicBezTo>
                  <a:pt x="562338" y="2512034"/>
                  <a:pt x="0" y="1949696"/>
                  <a:pt x="0" y="1256017"/>
                </a:cubicBezTo>
                <a:cubicBezTo>
                  <a:pt x="0" y="562338"/>
                  <a:pt x="562338" y="0"/>
                  <a:pt x="125601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016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DC6C9A-3A5A-BE43-8782-DF45D09B3D1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28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566DD5-CE86-6547-9352-FDFB26B9D01E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C10BC2-99F1-3E40-BF74-BB5089498D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853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57E261-39E4-C144-B387-B2DFA91E5639}"/>
              </a:ext>
            </a:extLst>
          </p:cNvPr>
          <p:cNvSpPr/>
          <p:nvPr userDrawn="1"/>
        </p:nvSpPr>
        <p:spPr>
          <a:xfrm>
            <a:off x="4206240" y="3174274"/>
            <a:ext cx="5029200" cy="36837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49764F25-46F9-E045-BD33-276014AF77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206240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830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39D30F-D109-594A-BF82-C6CF34C242B4}"/>
              </a:ext>
            </a:extLst>
          </p:cNvPr>
          <p:cNvGrpSpPr/>
          <p:nvPr userDrawn="1"/>
        </p:nvGrpSpPr>
        <p:grpSpPr>
          <a:xfrm>
            <a:off x="519248" y="439550"/>
            <a:ext cx="1497822" cy="276999"/>
            <a:chOff x="445393" y="439550"/>
            <a:chExt cx="1497822" cy="2769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BECAC48-D82E-914E-9CC6-412D5AB6A39A}"/>
                </a:ext>
              </a:extLst>
            </p:cNvPr>
            <p:cNvSpPr txBox="1"/>
            <p:nvPr/>
          </p:nvSpPr>
          <p:spPr>
            <a:xfrm>
              <a:off x="445393" y="439550"/>
              <a:ext cx="11721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1200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itchFamily="2" charset="77"/>
                </a:rPr>
                <a:t>DALLAGLIO</a:t>
              </a:r>
              <a:endParaRPr lang="en-US" sz="1200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77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79E41C9-CF80-E54F-A6E9-F383B4160394}"/>
                </a:ext>
              </a:extLst>
            </p:cNvPr>
            <p:cNvCxnSpPr/>
            <p:nvPr/>
          </p:nvCxnSpPr>
          <p:spPr>
            <a:xfrm>
              <a:off x="1676515" y="578049"/>
              <a:ext cx="266700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7A09D-9FF9-7847-869C-1612D50D751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545111-372F-684A-9913-43F07E91A419}"/>
              </a:ext>
            </a:extLst>
          </p:cNvPr>
          <p:cNvCxnSpPr/>
          <p:nvPr userDrawn="1"/>
        </p:nvCxnSpPr>
        <p:spPr>
          <a:xfrm>
            <a:off x="907494" y="6094494"/>
            <a:ext cx="2667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4398FE9-6488-264F-97AC-DBDCC23EB7A9}"/>
              </a:ext>
            </a:extLst>
          </p:cNvPr>
          <p:cNvSpPr/>
          <p:nvPr userDrawn="1"/>
        </p:nvSpPr>
        <p:spPr>
          <a:xfrm>
            <a:off x="5603966" y="0"/>
            <a:ext cx="658803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90BC9C-3F5A-4944-A15B-167B588BF5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40776" y="1267096"/>
            <a:ext cx="6884125" cy="432380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25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8E1CF7-ED1F-7A49-B268-CF2D8C53CEDF}"/>
              </a:ext>
            </a:extLst>
          </p:cNvPr>
          <p:cNvSpPr/>
          <p:nvPr userDrawn="1"/>
        </p:nvSpPr>
        <p:spPr>
          <a:xfrm>
            <a:off x="0" y="0"/>
            <a:ext cx="405276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6A5E419-EB73-B34C-9DD1-06EEBB63DD5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2CC0ECBD-2B25-694D-B378-039CBE52351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39189" y="0"/>
            <a:ext cx="2626652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EA00888-764B-0744-8D9F-57F644064D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52267" y="0"/>
            <a:ext cx="2626652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BCC989-FCC7-414F-98B3-10B979BCF8E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65345" y="0"/>
            <a:ext cx="2626652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68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3B983-7510-4344-AD91-6CB62956799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3339D6-183D-9E47-B1B8-643403140D48}"/>
              </a:ext>
            </a:extLst>
          </p:cNvPr>
          <p:cNvSpPr/>
          <p:nvPr userDrawn="1"/>
        </p:nvSpPr>
        <p:spPr>
          <a:xfrm>
            <a:off x="9940834" y="0"/>
            <a:ext cx="225116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F8A961B8-173D-2E46-AC7A-C2D8247BC83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9247" y="1039049"/>
            <a:ext cx="3739244" cy="217496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FDB6E22-6879-6343-829B-59A7462DC7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9247" y="3436084"/>
            <a:ext cx="3739244" cy="217496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674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44CAC-C89B-B142-8B8F-544E5D41FB5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C416770B-1777-6540-80D5-B6B9C3A6134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49931" y="1933303"/>
            <a:ext cx="7842068" cy="492469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282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672041-A8D8-F942-A9CF-05D9BB068368}"/>
              </a:ext>
            </a:extLst>
          </p:cNvPr>
          <p:cNvSpPr/>
          <p:nvPr userDrawn="1"/>
        </p:nvSpPr>
        <p:spPr>
          <a:xfrm>
            <a:off x="0" y="0"/>
            <a:ext cx="275626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10BFC-3FBF-AD43-BEA2-731870596866}"/>
              </a:ext>
            </a:extLst>
          </p:cNvPr>
          <p:cNvSpPr/>
          <p:nvPr userDrawn="1"/>
        </p:nvSpPr>
        <p:spPr>
          <a:xfrm>
            <a:off x="10006149" y="0"/>
            <a:ext cx="218585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E39B5B2-A7A4-D146-8122-31A5D84C01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267" y="679268"/>
            <a:ext cx="4101737" cy="249500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9B7BA1D9-32D9-FA42-A52D-1DECD22F03B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6138" y="3683727"/>
            <a:ext cx="4101737" cy="249500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6E7C2355-2FCA-0A43-BF48-801842E7ADB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957988" y="679267"/>
            <a:ext cx="2533583" cy="549946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86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901F57-30BC-EC49-A071-3FA357B204C1}"/>
              </a:ext>
            </a:extLst>
          </p:cNvPr>
          <p:cNvSpPr/>
          <p:nvPr userDrawn="1"/>
        </p:nvSpPr>
        <p:spPr>
          <a:xfrm>
            <a:off x="0" y="0"/>
            <a:ext cx="12192000" cy="45197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30A8C0D0-DB42-F546-9AF8-310698E66EB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1075" y="542423"/>
            <a:ext cx="2390896" cy="34100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0514673E-77E3-4043-BB08-6AB475E4302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54060" y="529987"/>
            <a:ext cx="2390896" cy="34100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53014B42-BF7F-D544-9A5F-09056431DD4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47045" y="579728"/>
            <a:ext cx="2390896" cy="34100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B9D3D5AF-29DF-264F-8B1B-1EC406DF9F3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240030" y="579728"/>
            <a:ext cx="2390896" cy="34100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17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E757CB8-0EED-2E4C-A5FC-C7E33C1E50B2}"/>
              </a:ext>
            </a:extLst>
          </p:cNvPr>
          <p:cNvSpPr/>
          <p:nvPr userDrawn="1"/>
        </p:nvSpPr>
        <p:spPr>
          <a:xfrm>
            <a:off x="0" y="0"/>
            <a:ext cx="403642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F92DD0-9881-1F41-8ACD-E7F7A996A8E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7DD1F15C-64C7-8E49-88BC-2BF2E78376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798526" y="0"/>
            <a:ext cx="2899954" cy="342899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A2BEC82B-929D-4A43-81F0-3F16E13783B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898572" y="3428997"/>
            <a:ext cx="2899954" cy="342899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850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D27E81-449D-2A40-A8F9-E7D642EC916F}"/>
              </a:ext>
            </a:extLst>
          </p:cNvPr>
          <p:cNvSpPr/>
          <p:nvPr userDrawn="1"/>
        </p:nvSpPr>
        <p:spPr>
          <a:xfrm>
            <a:off x="0" y="0"/>
            <a:ext cx="5734594" cy="3481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474E3A3-FA7E-5C4E-8B4B-495E65DD1B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69156" y="1025434"/>
            <a:ext cx="2521132" cy="4807132"/>
          </a:xfrm>
          <a:custGeom>
            <a:avLst/>
            <a:gdLst>
              <a:gd name="connsiteX0" fmla="*/ 237314 w 2521132"/>
              <a:gd name="connsiteY0" fmla="*/ 0 h 4807132"/>
              <a:gd name="connsiteX1" fmla="*/ 2283818 w 2521132"/>
              <a:gd name="connsiteY1" fmla="*/ 0 h 4807132"/>
              <a:gd name="connsiteX2" fmla="*/ 2521132 w 2521132"/>
              <a:gd name="connsiteY2" fmla="*/ 237314 h 4807132"/>
              <a:gd name="connsiteX3" fmla="*/ 2521132 w 2521132"/>
              <a:gd name="connsiteY3" fmla="*/ 4569818 h 4807132"/>
              <a:gd name="connsiteX4" fmla="*/ 2283818 w 2521132"/>
              <a:gd name="connsiteY4" fmla="*/ 4807132 h 4807132"/>
              <a:gd name="connsiteX5" fmla="*/ 237314 w 2521132"/>
              <a:gd name="connsiteY5" fmla="*/ 4807132 h 4807132"/>
              <a:gd name="connsiteX6" fmla="*/ 0 w 2521132"/>
              <a:gd name="connsiteY6" fmla="*/ 4569818 h 4807132"/>
              <a:gd name="connsiteX7" fmla="*/ 0 w 2521132"/>
              <a:gd name="connsiteY7" fmla="*/ 237314 h 4807132"/>
              <a:gd name="connsiteX8" fmla="*/ 237314 w 2521132"/>
              <a:gd name="connsiteY8" fmla="*/ 0 h 4807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1132" h="4807132">
                <a:moveTo>
                  <a:pt x="237314" y="0"/>
                </a:moveTo>
                <a:lnTo>
                  <a:pt x="2283818" y="0"/>
                </a:lnTo>
                <a:cubicBezTo>
                  <a:pt x="2414883" y="0"/>
                  <a:pt x="2521132" y="106249"/>
                  <a:pt x="2521132" y="237314"/>
                </a:cubicBezTo>
                <a:lnTo>
                  <a:pt x="2521132" y="4569818"/>
                </a:lnTo>
                <a:cubicBezTo>
                  <a:pt x="2521132" y="4700883"/>
                  <a:pt x="2414883" y="4807132"/>
                  <a:pt x="2283818" y="4807132"/>
                </a:cubicBezTo>
                <a:lnTo>
                  <a:pt x="237314" y="4807132"/>
                </a:lnTo>
                <a:cubicBezTo>
                  <a:pt x="106249" y="4807132"/>
                  <a:pt x="0" y="4700883"/>
                  <a:pt x="0" y="4569818"/>
                </a:cubicBezTo>
                <a:lnTo>
                  <a:pt x="0" y="237314"/>
                </a:lnTo>
                <a:cubicBezTo>
                  <a:pt x="0" y="106249"/>
                  <a:pt x="106249" y="0"/>
                  <a:pt x="23731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05F9A02-C311-C24A-B1BF-46746D0B2E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76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BAD6BD7-BA6C-C241-9F5F-23D76BE1092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19248" y="5959356"/>
            <a:ext cx="1048556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defRPr>
            </a:lvl1pPr>
          </a:lstStyle>
          <a:p>
            <a:fld id="{00BBA43F-FF41-174B-BCEA-755BAE9A1CFD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7824D7-F2B3-2247-807A-8D536FF81350}"/>
              </a:ext>
            </a:extLst>
          </p:cNvPr>
          <p:cNvSpPr/>
          <p:nvPr userDrawn="1"/>
        </p:nvSpPr>
        <p:spPr>
          <a:xfrm>
            <a:off x="7942217" y="0"/>
            <a:ext cx="424978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7CC74B56-F0B1-B648-B2EA-B459ED66199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08469" y="1568495"/>
            <a:ext cx="4467498" cy="254630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71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717376-2132-C04E-B4C1-AAE424882189}"/>
              </a:ext>
            </a:extLst>
          </p:cNvPr>
          <p:cNvSpPr/>
          <p:nvPr userDrawn="1"/>
        </p:nvSpPr>
        <p:spPr>
          <a:xfrm flipV="1">
            <a:off x="0" y="4794069"/>
            <a:ext cx="12192000" cy="2063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A92E10F-1E09-7442-BF95-5B1C078CB69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-2"/>
            <a:ext cx="12192000" cy="479406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001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643221-3660-DA44-92B2-1E390B811957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1AF16D52-D9BE-C341-AACB-CF22DD26757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5998" y="-2"/>
            <a:ext cx="6096002" cy="685800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AD1114-FE68-A94D-A183-DBFAD293E39C}"/>
              </a:ext>
            </a:extLst>
          </p:cNvPr>
          <p:cNvSpPr/>
          <p:nvPr userDrawn="1"/>
        </p:nvSpPr>
        <p:spPr>
          <a:xfrm>
            <a:off x="483326" y="483324"/>
            <a:ext cx="5129346" cy="589135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142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BECEC8-5729-184D-8E60-A69E1B69F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E35C-C669-964E-B385-C59F226AEC94}" type="datetimeFigureOut">
              <a:rPr lang="en-TH" smtClean="0"/>
              <a:t>12/08/2022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CFC2DE-D080-5448-B76C-99AC835BE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90E9D-B9FE-E44D-B880-2EEE2F44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79EE5-2543-1140-B396-10B8C76293EF}" type="slidenum">
              <a:rPr lang="en-TH" smtClean="0"/>
              <a:t>‹nr.›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151714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97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7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80" r:id="rId29"/>
    <p:sldLayoutId id="2147483682" r:id="rId30"/>
    <p:sldLayoutId id="2147483681" r:id="rId31"/>
    <p:sldLayoutId id="2147483677" r:id="rId32"/>
    <p:sldLayoutId id="2147483678" r:id="rId33"/>
    <p:sldLayoutId id="2147483679" r:id="rId34"/>
    <p:sldLayoutId id="2147483683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awsomejen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emf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25F0E48-1F2F-3C40-BD5E-152DC7CDBF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9127BA-AB1E-A741-9D7C-756CDAD96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5095" y="61003"/>
            <a:ext cx="91884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800" i="0" dirty="0">
                <a:latin typeface="Arial" charset="0"/>
                <a:cs typeface="+mn-cs"/>
              </a:rPr>
              <a:t>November 2022</a:t>
            </a:r>
            <a:endParaRPr lang="en-US" sz="800" i="0" dirty="0">
              <a:latin typeface="Arial" charset="0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B5247F-1B39-6C4D-A2AD-0C78979F537C}"/>
              </a:ext>
            </a:extLst>
          </p:cNvPr>
          <p:cNvCxnSpPr/>
          <p:nvPr/>
        </p:nvCxnSpPr>
        <p:spPr>
          <a:xfrm>
            <a:off x="3151908" y="3944294"/>
            <a:ext cx="5888182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CAD5B8B-BCB5-0649-A4C9-922BA4323FFA}"/>
              </a:ext>
            </a:extLst>
          </p:cNvPr>
          <p:cNvSpPr txBox="1"/>
          <p:nvPr/>
        </p:nvSpPr>
        <p:spPr>
          <a:xfrm>
            <a:off x="2005554" y="1187005"/>
            <a:ext cx="818088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HEMP</a:t>
            </a:r>
          </a:p>
          <a:p>
            <a:pPr algn="ctr"/>
            <a:r>
              <a:rPr lang="en-ZW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SUB SAHARA AFRICA</a:t>
            </a:r>
          </a:p>
          <a:p>
            <a:pPr algn="ctr"/>
            <a:endParaRPr lang="en-ZW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ZW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HELP COMBAT CLIMATE CHANGE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FD0D79-3A1E-3743-BCBF-78550A65F97A}"/>
              </a:ext>
            </a:extLst>
          </p:cNvPr>
          <p:cNvSpPr txBox="1"/>
          <p:nvPr/>
        </p:nvSpPr>
        <p:spPr>
          <a:xfrm>
            <a:off x="3934186" y="4275152"/>
            <a:ext cx="43236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ZW" sz="12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ZAMBEZI ENVIRO T/A HEMP CONSOLIDATED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6C766-406A-6B4C-9EB2-D5A59ADFA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210" y="4906663"/>
            <a:ext cx="2593575" cy="76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9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09B672-7E71-A44D-9B57-B77B6A7BD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50D7B7-84E6-DF47-BB43-32572E362DC8}"/>
              </a:ext>
            </a:extLst>
          </p:cNvPr>
          <p:cNvSpPr txBox="1"/>
          <p:nvPr/>
        </p:nvSpPr>
        <p:spPr>
          <a:xfrm>
            <a:off x="2209800" y="290578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600" dirty="0">
                <a:solidFill>
                  <a:schemeClr val="bg1"/>
                </a:solidFill>
              </a:rPr>
              <a:t>HEMP – THE WONDER PLANT</a:t>
            </a:r>
            <a:endParaRPr lang="en-TH" sz="2800" b="1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8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D3C9B6-025E-FD44-A6FC-190869C3F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1003600" y="3099100"/>
            <a:ext cx="4939060" cy="264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ZW" sz="1500" b="1" dirty="0">
                <a:solidFill>
                  <a:schemeClr val="accent6">
                    <a:lumMod val="50000"/>
                  </a:schemeClr>
                </a:solidFill>
              </a:rPr>
              <a:t>ONE ACRE OF HEMP PRODUCES MORE OXYGEN</a:t>
            </a:r>
          </a:p>
          <a:p>
            <a:pPr>
              <a:lnSpc>
                <a:spcPct val="140000"/>
              </a:lnSpc>
              <a:defRPr/>
            </a:pPr>
            <a:r>
              <a:rPr lang="en-ZW" sz="1500" b="1" dirty="0">
                <a:solidFill>
                  <a:schemeClr val="accent6">
                    <a:lumMod val="50000"/>
                  </a:schemeClr>
                </a:solidFill>
              </a:rPr>
              <a:t>THAN TWENTY FIVE ACRES OF FOREST. </a:t>
            </a:r>
            <a:r>
              <a:rPr lang="en-ZW" sz="15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www.flawsomejen.com</a:t>
            </a:r>
            <a:endParaRPr lang="en-ZW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en-ZW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r>
              <a:rPr lang="en-ZW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First grown over 12,000 years ago, Hemp can make</a:t>
            </a:r>
          </a:p>
          <a:p>
            <a:pPr>
              <a:lnSpc>
                <a:spcPct val="140000"/>
              </a:lnSpc>
              <a:defRPr/>
            </a:pPr>
            <a:r>
              <a:rPr lang="en-ZW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more fuel, fibre, food and medicine than any other plant.</a:t>
            </a:r>
          </a:p>
          <a:p>
            <a:pPr>
              <a:lnSpc>
                <a:spcPct val="140000"/>
              </a:lnSpc>
              <a:defRPr/>
            </a:pPr>
            <a:r>
              <a:rPr lang="en-ZW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single acre of Hemp can produce 300 gallons of oil,</a:t>
            </a:r>
          </a:p>
          <a:p>
            <a:pPr>
              <a:lnSpc>
                <a:spcPct val="140000"/>
              </a:lnSpc>
              <a:defRPr/>
            </a:pPr>
            <a:r>
              <a:rPr lang="en-ZW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tons of protein and 30 tons of fibre per year.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79" y="6296343"/>
            <a:ext cx="879744" cy="25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45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456CBC-4653-284D-AD06-5C35CD0B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A43F-FF41-174B-BCEA-755BAE9A1CFD}" type="slidenum">
              <a:rPr lang="en-US" sz="1000"/>
              <a:pPr/>
              <a:t>4</a:t>
            </a:fld>
            <a:endParaRPr lang="en-US" sz="1000" dirty="0"/>
          </a:p>
        </p:txBody>
      </p:sp>
      <p:pic>
        <p:nvPicPr>
          <p:cNvPr id="1025" name="Picture 1" descr="page9image1765760">
            <a:extLst>
              <a:ext uri="{FF2B5EF4-FFF2-40B4-BE49-F238E27FC236}">
                <a16:creationId xmlns:a16="http://schemas.microsoft.com/office/drawing/2014/main" id="{AF3CCCAD-0EF1-2540-B103-41323FA12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79" y="430931"/>
            <a:ext cx="3734977" cy="569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3image1772032">
            <a:extLst>
              <a:ext uri="{FF2B5EF4-FFF2-40B4-BE49-F238E27FC236}">
                <a16:creationId xmlns:a16="http://schemas.microsoft.com/office/drawing/2014/main" id="{6457D2BA-36CD-934E-B1C1-2FFDD0A20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313" y="430931"/>
            <a:ext cx="4263752" cy="569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7image1783232">
            <a:extLst>
              <a:ext uri="{FF2B5EF4-FFF2-40B4-BE49-F238E27FC236}">
                <a16:creationId xmlns:a16="http://schemas.microsoft.com/office/drawing/2014/main" id="{BD30D13D-2AD7-0B42-87A4-14EE4A33E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547" y="430931"/>
            <a:ext cx="3232598" cy="33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F45A16-CB76-3E43-8487-899EA4288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7401" y="6296343"/>
            <a:ext cx="879744" cy="25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85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D3C9B6-025E-FD44-A6FC-190869C3F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6001186" y="3145623"/>
            <a:ext cx="5779010" cy="2175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ZW" sz="1400" b="1" dirty="0">
                <a:solidFill>
                  <a:schemeClr val="accent6">
                    <a:lumMod val="50000"/>
                  </a:schemeClr>
                </a:solidFill>
              </a:rPr>
              <a:t>•</a:t>
            </a:r>
            <a:r>
              <a:rPr lang="en-ZW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Hemp requires about half the amount of water that cotton needs.</a:t>
            </a: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r>
              <a:rPr lang="en-ZW" sz="1400" b="1" dirty="0">
                <a:solidFill>
                  <a:schemeClr val="accent6">
                    <a:lumMod val="50000"/>
                  </a:schemeClr>
                </a:solidFill>
              </a:rPr>
              <a:t>•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Anything made from plastic can be made from Hemp.</a:t>
            </a:r>
          </a:p>
          <a:p>
            <a:pPr>
              <a:lnSpc>
                <a:spcPct val="140000"/>
              </a:lnSpc>
              <a:defRPr/>
            </a:pPr>
            <a:endParaRPr lang="en-ZW" sz="1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r>
              <a:rPr lang="en-ZW" sz="1400" b="1" dirty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 and a half acres of Hemp produces the same amount of paper as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four and a half acres of trees and takes a fraction of the time to grow.</a:t>
            </a:r>
          </a:p>
          <a:p>
            <a:pPr>
              <a:lnSpc>
                <a:spcPct val="140000"/>
              </a:lnSpc>
              <a:defRPr/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cs typeface="Montserrat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0452" y="6296343"/>
            <a:ext cx="879744" cy="25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00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3FEAD5-0C2B-9E4A-AB84-D2FBAF158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2666183" y="1906205"/>
            <a:ext cx="7743997" cy="4286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Hemp is one of the most environmentally friendly plants on earth and helps us engage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the global fight against greenhouse gases and the uptake of CO</a:t>
            </a:r>
            <a:r>
              <a:rPr lang="en-ZW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into the atmosphere.</a:t>
            </a: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Now legal to grow under the Ministry of Agriculture in Zimbabwe and has been removed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The Dangerous Drug Act, (it does not contain any THC which is the active ingredient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cannabis that makes it psychoactive), so we can take advantage of a crop that has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once again surfaced on the global markets.</a:t>
            </a: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the full support of Dr Zoe </a:t>
            </a:r>
            <a:r>
              <a:rPr lang="en-ZW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Maboreke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director of Zimbabwe Hemp Trust.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further been in contact with the local Provisional Government Head Quarters in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Mashonaland Central based in the town of Bindura. They have also given us their full support.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also have support from Central Government in Harare who is keen to see a project of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magnitude become successful under the Ministry of Agriculture. </a:t>
            </a: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272" y="6296343"/>
            <a:ext cx="879744" cy="259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5A76-B8A3-8C43-9296-B62DAB97C8D6}"/>
              </a:ext>
            </a:extLst>
          </p:cNvPr>
          <p:cNvCxnSpPr>
            <a:cxnSpLocks/>
          </p:cNvCxnSpPr>
          <p:nvPr/>
        </p:nvCxnSpPr>
        <p:spPr>
          <a:xfrm>
            <a:off x="1906621" y="1229499"/>
            <a:ext cx="7989504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A05E25-B232-5947-9E2B-C399317F8820}"/>
              </a:ext>
            </a:extLst>
          </p:cNvPr>
          <p:cNvSpPr txBox="1"/>
          <p:nvPr/>
        </p:nvSpPr>
        <p:spPr>
          <a:xfrm>
            <a:off x="2005556" y="664852"/>
            <a:ext cx="81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HEMP - REASONS &amp; BENEFITS</a:t>
            </a:r>
          </a:p>
        </p:txBody>
      </p:sp>
    </p:spTree>
    <p:extLst>
      <p:ext uri="{BB962C8B-B14F-4D97-AF65-F5344CB8AC3E}">
        <p14:creationId xmlns:p14="http://schemas.microsoft.com/office/powerpoint/2010/main" val="4096678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3FEAD5-0C2B-9E4A-AB84-D2FBAF158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2442447" y="1973717"/>
            <a:ext cx="7743997" cy="3290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is a big need to make opportunities for a new cash crop in our country and Africa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 a whole. Many traditional crops offer limited returns as government and multinational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tobacco companies control the prices.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is our vision to supply seed and fertilizer and offer an up take agreement for every grower,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especially small scale farmers. As hemp is fairly drought resistant and can be harvested by hand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makes it a unique crop for small traditional family farming units.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offers a new farming solution in the fight against poverty at the same time as fighting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climate change.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545" y="6296343"/>
            <a:ext cx="879744" cy="259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5A76-B8A3-8C43-9296-B62DAB97C8D6}"/>
              </a:ext>
            </a:extLst>
          </p:cNvPr>
          <p:cNvCxnSpPr>
            <a:cxnSpLocks/>
          </p:cNvCxnSpPr>
          <p:nvPr/>
        </p:nvCxnSpPr>
        <p:spPr>
          <a:xfrm>
            <a:off x="1906621" y="1229499"/>
            <a:ext cx="7989504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A05E25-B232-5947-9E2B-C399317F8820}"/>
              </a:ext>
            </a:extLst>
          </p:cNvPr>
          <p:cNvSpPr txBox="1"/>
          <p:nvPr/>
        </p:nvSpPr>
        <p:spPr>
          <a:xfrm>
            <a:off x="2005556" y="664852"/>
            <a:ext cx="81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HEMP - REASONS &amp; BENEFITS</a:t>
            </a:r>
          </a:p>
        </p:txBody>
      </p:sp>
    </p:spTree>
    <p:extLst>
      <p:ext uri="{BB962C8B-B14F-4D97-AF65-F5344CB8AC3E}">
        <p14:creationId xmlns:p14="http://schemas.microsoft.com/office/powerpoint/2010/main" val="1825736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09B672-7E71-A44D-9B57-B77B6A7BD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50D7B7-84E6-DF47-BB43-32572E362DC8}"/>
              </a:ext>
            </a:extLst>
          </p:cNvPr>
          <p:cNvSpPr txBox="1"/>
          <p:nvPr/>
        </p:nvSpPr>
        <p:spPr>
          <a:xfrm>
            <a:off x="2209800" y="290578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600" dirty="0">
                <a:solidFill>
                  <a:schemeClr val="bg1"/>
                </a:solidFill>
              </a:rPr>
              <a:t>PROJECT HEMP – OUR PITCH</a:t>
            </a:r>
            <a:endParaRPr lang="en-TH" sz="2800" b="1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29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3FEAD5-0C2B-9E4A-AB84-D2FBAF158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2753733" y="1967815"/>
            <a:ext cx="7743997" cy="4890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ZW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VISION 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to engage in a large production of fibre hemp by utilizing our climate,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soil and expertise and give a meaningful contribution not only in the uptake of CO</a:t>
            </a:r>
            <a:r>
              <a:rPr lang="en-ZW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(20ton/hectare) but also to make meaningful eco-friendly products like bio plastic -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such as a unique water bottle, that breaks down within just six weeks - packaging,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paper, insulation and building materials amongst other things.</a:t>
            </a: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r>
              <a:rPr lang="en-ZW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GOAL 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to to start an aggressive planting program of hemp on our farms with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our partners. Zambezi Enviro has access to two farms with over 500 ha of arable land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outside the capital city of Harare. The land includes unlimited water and underground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piping for irrigation, along with basic infrastructure like big sheds, electricity etc.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can grow 500ha of fibre Hemp x3 annually. With a yield of 5-7ton/ha of biomass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giving a production of ten thousand ton/pa. We also have a network of commercial</a:t>
            </a:r>
          </a:p>
          <a:p>
            <a:pPr>
              <a:lnSpc>
                <a:spcPct val="140000"/>
              </a:lnSpc>
              <a:defRPr/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farmers who would be interested to come on board to increase production if needed. </a:t>
            </a: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cs typeface="Montserrat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545" y="6296343"/>
            <a:ext cx="879744" cy="259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5A76-B8A3-8C43-9296-B62DAB97C8D6}"/>
              </a:ext>
            </a:extLst>
          </p:cNvPr>
          <p:cNvCxnSpPr>
            <a:cxnSpLocks/>
          </p:cNvCxnSpPr>
          <p:nvPr/>
        </p:nvCxnSpPr>
        <p:spPr>
          <a:xfrm>
            <a:off x="1906621" y="1229499"/>
            <a:ext cx="7989504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A05E25-B232-5947-9E2B-C399317F8820}"/>
              </a:ext>
            </a:extLst>
          </p:cNvPr>
          <p:cNvSpPr txBox="1"/>
          <p:nvPr/>
        </p:nvSpPr>
        <p:spPr>
          <a:xfrm>
            <a:off x="2005556" y="664852"/>
            <a:ext cx="81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HEMP - VISION &amp; GOAL</a:t>
            </a:r>
          </a:p>
        </p:txBody>
      </p:sp>
    </p:spTree>
    <p:extLst>
      <p:ext uri="{BB962C8B-B14F-4D97-AF65-F5344CB8AC3E}">
        <p14:creationId xmlns:p14="http://schemas.microsoft.com/office/powerpoint/2010/main" val="2996838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3FEAD5-0C2B-9E4A-AB84-D2FBAF158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2497570" y="1916857"/>
            <a:ext cx="7743997" cy="5170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Zambezi Enviro is a group of three men who have a vision to bring Hemp production to Zimbabwe and indeed Africa.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ZW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KIM BIRKETOFT – CEO 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has for the last 4 years been actively engaged in studying hemp both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 a fibre crop and also for the extraction of CBD oil. This culminated in a pilot scheme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10 ha in 2021. 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ROD SWALES 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a well-experienced farmer/entrepreneur with years of experience in various tropical crops both agriculture and horticulture. He presently operates </a:t>
            </a:r>
            <a:r>
              <a:rPr lang="en-ZW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Craigside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Farms in Mashonaland central province where the project will commence. 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OLE LARSEN </a:t>
            </a: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a Danish farmer with huge experience in farming and has spent several years running large projects in both Ukraine and Poland. Ole has a huge interest in combating climate change. </a:t>
            </a: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cs typeface="Montserrat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183" y="6296343"/>
            <a:ext cx="879744" cy="259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5A76-B8A3-8C43-9296-B62DAB97C8D6}"/>
              </a:ext>
            </a:extLst>
          </p:cNvPr>
          <p:cNvCxnSpPr>
            <a:cxnSpLocks/>
          </p:cNvCxnSpPr>
          <p:nvPr/>
        </p:nvCxnSpPr>
        <p:spPr>
          <a:xfrm>
            <a:off x="1906621" y="1229499"/>
            <a:ext cx="7989504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A05E25-B232-5947-9E2B-C399317F8820}"/>
              </a:ext>
            </a:extLst>
          </p:cNvPr>
          <p:cNvSpPr txBox="1"/>
          <p:nvPr/>
        </p:nvSpPr>
        <p:spPr>
          <a:xfrm>
            <a:off x="2005556" y="664852"/>
            <a:ext cx="81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HEMP – OUR TEAM</a:t>
            </a:r>
          </a:p>
        </p:txBody>
      </p:sp>
    </p:spTree>
    <p:extLst>
      <p:ext uri="{BB962C8B-B14F-4D97-AF65-F5344CB8AC3E}">
        <p14:creationId xmlns:p14="http://schemas.microsoft.com/office/powerpoint/2010/main" val="3595924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3FEAD5-0C2B-9E4A-AB84-D2FBAF158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2928830" y="1991195"/>
            <a:ext cx="7743997" cy="3899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 what do we need to succeed? 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need help in the form of funding, grants, expertise and uptake of our products.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the will and expertise to produce the raw material in huge quantities.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are now looking for progressive partners who have the same vision as ourselves.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Individuals, Corporate Organizations, Government Organizations and NGOs who see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potential of a viable eco-friendly crop that will bring us all the right returns. </a:t>
            </a:r>
          </a:p>
          <a:p>
            <a:pPr>
              <a:lnSpc>
                <a:spcPct val="15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cs typeface="Montserrat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183" y="6296343"/>
            <a:ext cx="879744" cy="259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5A76-B8A3-8C43-9296-B62DAB97C8D6}"/>
              </a:ext>
            </a:extLst>
          </p:cNvPr>
          <p:cNvCxnSpPr>
            <a:cxnSpLocks/>
          </p:cNvCxnSpPr>
          <p:nvPr/>
        </p:nvCxnSpPr>
        <p:spPr>
          <a:xfrm>
            <a:off x="1906621" y="1229499"/>
            <a:ext cx="7989504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A05E25-B232-5947-9E2B-C399317F8820}"/>
              </a:ext>
            </a:extLst>
          </p:cNvPr>
          <p:cNvSpPr txBox="1"/>
          <p:nvPr/>
        </p:nvSpPr>
        <p:spPr>
          <a:xfrm>
            <a:off x="2005556" y="664852"/>
            <a:ext cx="81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HEMP – OUR NEED</a:t>
            </a:r>
          </a:p>
        </p:txBody>
      </p:sp>
    </p:spTree>
    <p:extLst>
      <p:ext uri="{BB962C8B-B14F-4D97-AF65-F5344CB8AC3E}">
        <p14:creationId xmlns:p14="http://schemas.microsoft.com/office/powerpoint/2010/main" val="3810389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3FEAD5-0C2B-9E4A-AB84-D2FBAF158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9362" y="6296343"/>
            <a:ext cx="879744" cy="259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5A76-B8A3-8C43-9296-B62DAB97C8D6}"/>
              </a:ext>
            </a:extLst>
          </p:cNvPr>
          <p:cNvCxnSpPr>
            <a:cxnSpLocks/>
          </p:cNvCxnSpPr>
          <p:nvPr/>
        </p:nvCxnSpPr>
        <p:spPr>
          <a:xfrm>
            <a:off x="1906621" y="1229499"/>
            <a:ext cx="7989504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A05E25-B232-5947-9E2B-C399317F8820}"/>
              </a:ext>
            </a:extLst>
          </p:cNvPr>
          <p:cNvSpPr txBox="1"/>
          <p:nvPr/>
        </p:nvSpPr>
        <p:spPr>
          <a:xfrm>
            <a:off x="2005556" y="664852"/>
            <a:ext cx="81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HEMP – CERTIFICATE OF REGISTRATION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A6C223-4D21-B348-9B34-63B1C1C26378}"/>
              </a:ext>
            </a:extLst>
          </p:cNvPr>
          <p:cNvSpPr txBox="1"/>
          <p:nvPr/>
        </p:nvSpPr>
        <p:spPr>
          <a:xfrm>
            <a:off x="8819283" y="2417989"/>
            <a:ext cx="266354" cy="41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ZW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/>
              </a:rPr>
              <a:t>2</a:t>
            </a:r>
          </a:p>
          <a:p>
            <a:pPr>
              <a:lnSpc>
                <a:spcPct val="140000"/>
              </a:lnSpc>
              <a:defRPr/>
            </a:pPr>
            <a:endParaRPr lang="en-GB" sz="800" dirty="0">
              <a:solidFill>
                <a:schemeClr val="tx1">
                  <a:lumMod val="65000"/>
                  <a:lumOff val="35000"/>
                </a:schemeClr>
              </a:solidFill>
              <a:latin typeface="Montserrat Medium"/>
              <a:cs typeface="Montserrat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192F9B-52A8-C840-9B0D-F927B6D13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31" y="1498077"/>
            <a:ext cx="3464537" cy="505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59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09B672-7E71-A44D-9B57-B77B6A7BD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50D7B7-84E6-DF47-BB43-32572E362DC8}"/>
              </a:ext>
            </a:extLst>
          </p:cNvPr>
          <p:cNvSpPr txBox="1"/>
          <p:nvPr/>
        </p:nvSpPr>
        <p:spPr>
          <a:xfrm>
            <a:off x="2209800" y="2905779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600" dirty="0">
                <a:solidFill>
                  <a:schemeClr val="bg1"/>
                </a:solidFill>
              </a:rPr>
              <a:t>PROJECT HEMP – FINAL WORD</a:t>
            </a:r>
            <a:endParaRPr lang="en-TH" sz="2800" b="1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8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3FEAD5-0C2B-9E4A-AB84-D2FBAF158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2588362" y="2030978"/>
            <a:ext cx="7743997" cy="359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 the recent COP27 meeting in Egypt the final communiqué was for the first world countries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help developing countries fight climate change. It is unclear, as usual, how and when this help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will arrive and in what form. 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Zambezi Enviro strongly believes this help and fight must start from within. Africa needs an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opportunity to show it is capable and it can use its own natural resources to help fight against</a:t>
            </a: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greenhouse gasses while at the same time fight unemployment, hunger, diseases and poverty.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Z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is our dream. This is our way of making a difference. </a:t>
            </a:r>
          </a:p>
          <a:p>
            <a:pPr>
              <a:lnSpc>
                <a:spcPct val="150000"/>
              </a:lnSpc>
            </a:pPr>
            <a:endParaRPr lang="en-ZW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cs typeface="Montserrat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273" y="6296343"/>
            <a:ext cx="879744" cy="259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5A76-B8A3-8C43-9296-B62DAB97C8D6}"/>
              </a:ext>
            </a:extLst>
          </p:cNvPr>
          <p:cNvCxnSpPr>
            <a:cxnSpLocks/>
          </p:cNvCxnSpPr>
          <p:nvPr/>
        </p:nvCxnSpPr>
        <p:spPr>
          <a:xfrm>
            <a:off x="1906621" y="1229499"/>
            <a:ext cx="7989504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A05E25-B232-5947-9E2B-C399317F8820}"/>
              </a:ext>
            </a:extLst>
          </p:cNvPr>
          <p:cNvSpPr txBox="1"/>
          <p:nvPr/>
        </p:nvSpPr>
        <p:spPr>
          <a:xfrm>
            <a:off x="2005556" y="664852"/>
            <a:ext cx="81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MAKING A DIFFERENCE</a:t>
            </a:r>
          </a:p>
        </p:txBody>
      </p:sp>
    </p:spTree>
    <p:extLst>
      <p:ext uri="{BB962C8B-B14F-4D97-AF65-F5344CB8AC3E}">
        <p14:creationId xmlns:p14="http://schemas.microsoft.com/office/powerpoint/2010/main" val="1763879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09B672-7E71-A44D-9B57-B77B6A7BD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50D7B7-84E6-DF47-BB43-32572E362DC8}"/>
              </a:ext>
            </a:extLst>
          </p:cNvPr>
          <p:cNvSpPr txBox="1"/>
          <p:nvPr/>
        </p:nvSpPr>
        <p:spPr>
          <a:xfrm>
            <a:off x="2209800" y="2795426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600" dirty="0">
                <a:solidFill>
                  <a:schemeClr val="bg1"/>
                </a:solidFill>
              </a:rPr>
              <a:t>PROJECT HEMP – CONTACT DETAILS</a:t>
            </a:r>
            <a:endParaRPr lang="en-TH" sz="2800" b="1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277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3FEAD5-0C2B-9E4A-AB84-D2FBAF158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FC59B-C499-C743-B2AC-62A1964F0064}"/>
              </a:ext>
            </a:extLst>
          </p:cNvPr>
          <p:cNvSpPr txBox="1"/>
          <p:nvPr/>
        </p:nvSpPr>
        <p:spPr>
          <a:xfrm>
            <a:off x="3654692" y="2759450"/>
            <a:ext cx="7743997" cy="1565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ZW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YOU WOULD LIKE TO BE A PART OF THIS PROJECT</a:t>
            </a:r>
          </a:p>
          <a:p>
            <a:pPr>
              <a:lnSpc>
                <a:spcPct val="140000"/>
              </a:lnSpc>
              <a:defRPr/>
            </a:pPr>
            <a:r>
              <a:rPr lang="en-ZW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REACH US FOR MORE INFORMATION AT: </a:t>
            </a:r>
          </a:p>
          <a:p>
            <a:pPr>
              <a:lnSpc>
                <a:spcPct val="140000"/>
              </a:lnSpc>
              <a:defRPr/>
            </a:pPr>
            <a:endParaRPr lang="en-ZW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ZW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Email: </a:t>
            </a:r>
            <a:r>
              <a:rPr lang="en-ZW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hempenviro@gmail.com</a:t>
            </a:r>
            <a:r>
              <a:rPr lang="en-ZW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call +263 (0)772 565 170 </a:t>
            </a:r>
          </a:p>
          <a:p>
            <a:pPr>
              <a:lnSpc>
                <a:spcPct val="140000"/>
              </a:lnSpc>
              <a:defRPr/>
            </a:pPr>
            <a:endParaRPr lang="en-GB" sz="1000" dirty="0">
              <a:solidFill>
                <a:schemeClr val="tx1">
                  <a:lumMod val="65000"/>
                  <a:lumOff val="35000"/>
                </a:schemeClr>
              </a:solidFill>
              <a:cs typeface="Montserrat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F8B0E-A0A7-AA45-8BFA-5A2376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817" y="6296343"/>
            <a:ext cx="879744" cy="259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5A76-B8A3-8C43-9296-B62DAB97C8D6}"/>
              </a:ext>
            </a:extLst>
          </p:cNvPr>
          <p:cNvCxnSpPr>
            <a:cxnSpLocks/>
          </p:cNvCxnSpPr>
          <p:nvPr/>
        </p:nvCxnSpPr>
        <p:spPr>
          <a:xfrm>
            <a:off x="2002313" y="1229499"/>
            <a:ext cx="7989504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A05E25-B232-5947-9E2B-C399317F8820}"/>
              </a:ext>
            </a:extLst>
          </p:cNvPr>
          <p:cNvSpPr txBox="1"/>
          <p:nvPr/>
        </p:nvSpPr>
        <p:spPr>
          <a:xfrm>
            <a:off x="1906621" y="664852"/>
            <a:ext cx="81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YOU INTERESTED?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A6C223-4D21-B348-9B34-63B1C1C26378}"/>
              </a:ext>
            </a:extLst>
          </p:cNvPr>
          <p:cNvSpPr txBox="1"/>
          <p:nvPr/>
        </p:nvSpPr>
        <p:spPr>
          <a:xfrm>
            <a:off x="8819283" y="2417989"/>
            <a:ext cx="266354" cy="41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ZW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/>
              </a:rPr>
              <a:t>2</a:t>
            </a:r>
          </a:p>
          <a:p>
            <a:pPr>
              <a:lnSpc>
                <a:spcPct val="140000"/>
              </a:lnSpc>
              <a:defRPr/>
            </a:pPr>
            <a:endParaRPr lang="en-GB" sz="800" dirty="0">
              <a:solidFill>
                <a:schemeClr val="tx1">
                  <a:lumMod val="65000"/>
                  <a:lumOff val="35000"/>
                </a:schemeClr>
              </a:solidFill>
              <a:latin typeface="Montserrat Medium"/>
              <a:cs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85681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EB5650-8710-FF42-A3F4-9553B814E4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5F871F-AD6D-AB43-8044-A62247E23AC5}"/>
              </a:ext>
            </a:extLst>
          </p:cNvPr>
          <p:cNvCxnSpPr/>
          <p:nvPr/>
        </p:nvCxnSpPr>
        <p:spPr>
          <a:xfrm>
            <a:off x="3151909" y="3515039"/>
            <a:ext cx="58881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89F0EF8-C3B4-504C-8402-D9F25C3A44B9}"/>
              </a:ext>
            </a:extLst>
          </p:cNvPr>
          <p:cNvSpPr txBox="1"/>
          <p:nvPr/>
        </p:nvSpPr>
        <p:spPr>
          <a:xfrm>
            <a:off x="3244111" y="3783878"/>
            <a:ext cx="5703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All work in this presentation remains the property of </a:t>
            </a:r>
            <a:r>
              <a:rPr lang="en-SG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Zambezi Enviro</a:t>
            </a:r>
            <a:r>
              <a:rPr lang="en-SG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and cannot be used</a:t>
            </a:r>
          </a:p>
          <a:p>
            <a:pPr algn="ctr"/>
            <a:r>
              <a:rPr lang="en-SG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 replicated </a:t>
            </a:r>
            <a:r>
              <a:rPr lang="en-SG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in any way without</a:t>
            </a:r>
            <a:r>
              <a:rPr lang="en-SG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written permission from the company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499943-0657-2C48-975E-02D49F6C9A52}"/>
              </a:ext>
            </a:extLst>
          </p:cNvPr>
          <p:cNvSpPr txBox="1"/>
          <p:nvPr/>
        </p:nvSpPr>
        <p:spPr>
          <a:xfrm>
            <a:off x="4406281" y="2758186"/>
            <a:ext cx="3379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spc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D7AB6-02DD-9D48-935A-92AB30896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53" y="1345579"/>
            <a:ext cx="2076694" cy="61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26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2649</TotalTime>
  <Words>1055</Words>
  <Application>Microsoft Office PowerPoint</Application>
  <PresentationFormat>Widescreen</PresentationFormat>
  <Paragraphs>107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Montserrat</vt:lpstr>
      <vt:lpstr>Montserrat Medium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Kreart Studio</dc:creator>
  <cp:lastModifiedBy>Povl Nørgaard</cp:lastModifiedBy>
  <cp:revision>345</cp:revision>
  <dcterms:created xsi:type="dcterms:W3CDTF">2020-04-28T06:30:51Z</dcterms:created>
  <dcterms:modified xsi:type="dcterms:W3CDTF">2022-12-08T10:26:31Z</dcterms:modified>
</cp:coreProperties>
</file>